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1" r:id="rId2"/>
    <p:sldId id="387" r:id="rId3"/>
    <p:sldId id="388" r:id="rId4"/>
    <p:sldId id="400" r:id="rId5"/>
    <p:sldId id="393" r:id="rId6"/>
    <p:sldId id="394" r:id="rId7"/>
    <p:sldId id="395" r:id="rId8"/>
    <p:sldId id="396" r:id="rId9"/>
    <p:sldId id="397" r:id="rId10"/>
    <p:sldId id="401" r:id="rId11"/>
    <p:sldId id="398" r:id="rId12"/>
    <p:sldId id="399" r:id="rId13"/>
    <p:sldId id="390" r:id="rId14"/>
    <p:sldId id="391" r:id="rId15"/>
    <p:sldId id="392" r:id="rId16"/>
    <p:sldId id="386" r:id="rId17"/>
    <p:sldId id="364" r:id="rId18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8" autoAdjust="0"/>
    <p:restoredTop sz="82421" autoAdjust="0"/>
  </p:normalViewPr>
  <p:slideViewPr>
    <p:cSldViewPr snapToGrid="0">
      <p:cViewPr varScale="1">
        <p:scale>
          <a:sx n="117" d="100"/>
          <a:sy n="117" d="100"/>
        </p:scale>
        <p:origin x="25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57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2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4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5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Affordance: clues about how an object should be used. Door handle a good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is important about this data?</a:t>
            </a:r>
          </a:p>
          <a:p>
            <a:r>
              <a:rPr lang="en-US" dirty="0"/>
              <a:t>How easy is it to see that LGA has the fewest delays?</a:t>
            </a:r>
          </a:p>
          <a:p>
            <a:r>
              <a:rPr lang="en-US" dirty="0"/>
              <a:t>What might you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going on</a:t>
            </a:r>
          </a:p>
          <a:p>
            <a:r>
              <a:rPr lang="en-US" dirty="0"/>
              <a:t>What do you notice? How long would it take you to summarize the clusters?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table shows profiling means for a cluster algorithm used to find specific kinds of users and shows the maximum amount of detail needed for this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1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here?</a:t>
            </a:r>
          </a:p>
          <a:p>
            <a:r>
              <a:rPr lang="en-US" dirty="0"/>
              <a:t>Numbers – gone</a:t>
            </a:r>
          </a:p>
          <a:p>
            <a:r>
              <a:rPr lang="en-US" dirty="0"/>
              <a:t>Heat map – gone</a:t>
            </a:r>
          </a:p>
          <a:p>
            <a:r>
              <a:rPr lang="en-US" dirty="0"/>
              <a:t>All detail – gone</a:t>
            </a:r>
          </a:p>
          <a:p>
            <a:r>
              <a:rPr lang="en-US" dirty="0"/>
              <a:t>Just words and only the right words</a:t>
            </a:r>
          </a:p>
          <a:p>
            <a:r>
              <a:rPr lang="en-US" dirty="0"/>
              <a:t>Also use of color to de-</a:t>
            </a:r>
            <a:r>
              <a:rPr lang="en-US" dirty="0" err="1"/>
              <a:t>emphisize</a:t>
            </a:r>
            <a:r>
              <a:rPr lang="en-US" dirty="0"/>
              <a:t> the things I don’t really care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5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change the chart type to something that helps with your message</a:t>
            </a:r>
          </a:p>
          <a:p>
            <a:r>
              <a:rPr lang="en-US" dirty="0"/>
              <a:t>Remove needless gridlines</a:t>
            </a:r>
          </a:p>
          <a:p>
            <a:r>
              <a:rPr lang="en-US" dirty="0"/>
              <a:t>Change the x-axis so it is readable by humans</a:t>
            </a:r>
          </a:p>
          <a:p>
            <a:r>
              <a:rPr lang="en-US" dirty="0"/>
              <a:t>Label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89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here to aid in understanding?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6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4/17/19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Jeremy Morris</a:t>
            </a:r>
          </a:p>
          <a:p>
            <a:r>
              <a:rPr lang="en-US" dirty="0"/>
              <a:t>Department of Operations and Information Systems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Eliminate Distractions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F4C4-8AD4-B645-A153-CB62A29A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862628"/>
            <a:ext cx="7004304" cy="40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B43D-4284-8B49-BC0B-454B4849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Eliminate distractions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EC11D-0DFA-764D-9374-8AA98B31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025D8-8864-0940-AECF-899E36FA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03" y="2030892"/>
            <a:ext cx="6962793" cy="4024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DE696-8B7E-0E49-9E2F-E10DC8E11E85}"/>
              </a:ext>
            </a:extLst>
          </p:cNvPr>
          <p:cNvSpPr txBox="1"/>
          <p:nvPr/>
        </p:nvSpPr>
        <p:spPr>
          <a:xfrm>
            <a:off x="1005574" y="1661560"/>
            <a:ext cx="464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unnecessary information to the back.</a:t>
            </a:r>
          </a:p>
        </p:txBody>
      </p:sp>
    </p:spTree>
    <p:extLst>
      <p:ext uri="{BB962C8B-B14F-4D97-AF65-F5344CB8AC3E}">
        <p14:creationId xmlns:p14="http://schemas.microsoft.com/office/powerpoint/2010/main" val="190618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C95E-3F71-7142-BD9C-868E4BF5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visual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24256-1E5A-FD41-A6F5-FAF91CE6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DD1D8-A6C4-A84F-BCDB-9EEBCF8C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30" y="1585139"/>
            <a:ext cx="6910939" cy="42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6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43" y="1616074"/>
            <a:ext cx="510063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Accessibility: designs should be usable by people with </a:t>
            </a:r>
            <a:r>
              <a:rPr lang="en-US" u="sng" dirty="0"/>
              <a:t>diverse abilities</a:t>
            </a:r>
          </a:p>
          <a:p>
            <a:r>
              <a:rPr lang="en-US" dirty="0"/>
              <a:t>Considerations for Data Visualization</a:t>
            </a:r>
          </a:p>
          <a:p>
            <a:pPr lvl="1"/>
            <a:r>
              <a:rPr lang="en-US" dirty="0"/>
              <a:t>Simplify</a:t>
            </a:r>
          </a:p>
          <a:p>
            <a:pPr lvl="2"/>
            <a:r>
              <a:rPr lang="en-US" dirty="0"/>
              <a:t>Consistent, easy-to-read font</a:t>
            </a:r>
          </a:p>
          <a:p>
            <a:pPr lvl="2"/>
            <a:r>
              <a:rPr lang="en-US" dirty="0"/>
              <a:t>Use straight-forward language</a:t>
            </a:r>
          </a:p>
          <a:p>
            <a:pPr lvl="2"/>
            <a:r>
              <a:rPr lang="en-US" dirty="0"/>
              <a:t>Explain esoteric terms and acronyms</a:t>
            </a:r>
          </a:p>
          <a:p>
            <a:pPr lvl="1"/>
            <a:r>
              <a:rPr lang="en-US" dirty="0"/>
              <a:t>Use text effectively</a:t>
            </a:r>
          </a:p>
          <a:p>
            <a:pPr lvl="2"/>
            <a:r>
              <a:rPr lang="en-US" dirty="0"/>
              <a:t>Every chart needs a title</a:t>
            </a:r>
          </a:p>
          <a:p>
            <a:pPr lvl="2"/>
            <a:r>
              <a:rPr lang="en-US" dirty="0"/>
              <a:t>Every axis (almost always) needs a title</a:t>
            </a:r>
          </a:p>
          <a:p>
            <a:pPr lvl="2"/>
            <a:r>
              <a:rPr lang="en-US" dirty="0"/>
              <a:t>Different readers may interpret differently</a:t>
            </a:r>
          </a:p>
          <a:p>
            <a:pPr lvl="3"/>
            <a:r>
              <a:rPr lang="en-US" dirty="0"/>
              <a:t>If the same interpretation is desired, use text to state it clearly</a:t>
            </a:r>
          </a:p>
          <a:p>
            <a:pPr lvl="2"/>
            <a:r>
              <a:rPr lang="en-US" dirty="0"/>
              <a:t>The title (top-left) is the first item readers see; use it effectively</a:t>
            </a:r>
          </a:p>
          <a:p>
            <a:pPr lvl="2"/>
            <a:r>
              <a:rPr lang="en-US" dirty="0"/>
              <a:t>Use labels to direct users:</a:t>
            </a:r>
          </a:p>
          <a:p>
            <a:pPr lvl="3"/>
            <a:r>
              <a:rPr lang="en-US" dirty="0"/>
              <a:t>To act (explanatory)</a:t>
            </a:r>
          </a:p>
          <a:p>
            <a:pPr lvl="3"/>
            <a:r>
              <a:rPr lang="en-US" dirty="0"/>
              <a:t>To different items of interest (exploratory)</a:t>
            </a:r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445" y="1616074"/>
            <a:ext cx="3109355" cy="2338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869CF0-B00E-E04C-AC81-25A9347E1F87}"/>
              </a:ext>
            </a:extLst>
          </p:cNvPr>
          <p:cNvSpPr txBox="1"/>
          <p:nvPr/>
        </p:nvSpPr>
        <p:spPr>
          <a:xfrm>
            <a:off x="5577445" y="4139743"/>
            <a:ext cx="3374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aware of colorblindness.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common: Green/red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Blue/yellow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Don’t create charts that contrast those colors. (May be tough with red/green.)</a:t>
            </a:r>
          </a:p>
        </p:txBody>
      </p:sp>
    </p:spTree>
    <p:extLst>
      <p:ext uri="{BB962C8B-B14F-4D97-AF65-F5344CB8AC3E}">
        <p14:creationId xmlns:p14="http://schemas.microsoft.com/office/powerpoint/2010/main" val="8432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585" y="1624012"/>
            <a:ext cx="630282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Concept: the more aesthetically pleasing the design, the more likely readers will engage</a:t>
            </a:r>
          </a:p>
          <a:p>
            <a:r>
              <a:rPr lang="en-US" dirty="0"/>
              <a:t>Considerations for Data Visualization:</a:t>
            </a:r>
          </a:p>
          <a:p>
            <a:pPr lvl="1"/>
            <a:r>
              <a:rPr lang="en-US" dirty="0"/>
              <a:t>Leverage other aesthetically pleasing designs</a:t>
            </a:r>
          </a:p>
          <a:p>
            <a:pPr lvl="1"/>
            <a:r>
              <a:rPr lang="en-US" dirty="0"/>
              <a:t>Intentional usage of color</a:t>
            </a:r>
          </a:p>
          <a:p>
            <a:pPr lvl="1"/>
            <a:r>
              <a:rPr lang="en-US" dirty="0"/>
              <a:t>Clean lines</a:t>
            </a:r>
          </a:p>
          <a:p>
            <a:pPr lvl="1"/>
            <a:r>
              <a:rPr lang="en-US" dirty="0"/>
              <a:t>Leverage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3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Aesthetics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aesthetic on the usability of data visualization.</a:t>
            </a:r>
            <a:endParaRPr lang="en-US"/>
          </a:p>
          <a:p>
            <a:r>
              <a:rPr lang="en-US"/>
              <a:t>Read (10 minutes)</a:t>
            </a:r>
          </a:p>
          <a:p>
            <a:r>
              <a:rPr lang="en-US"/>
              <a:t>Discuss (5 minutes)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8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Nussbaumer Knaflic, C., “storytelling with data”, Wiley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9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Guideline for effective data visualization: Consider Affordances, Accessibility and Aesthetics</a:t>
            </a:r>
          </a:p>
          <a:p>
            <a:r>
              <a:rPr lang="en-US"/>
              <a:t>Motivation</a:t>
            </a:r>
          </a:p>
          <a:p>
            <a:r>
              <a:rPr lang="en-US"/>
              <a:t>Best practices from design</a:t>
            </a:r>
          </a:p>
          <a:p>
            <a:pPr lvl="1"/>
            <a:r>
              <a:rPr lang="en-US"/>
              <a:t>Affordances</a:t>
            </a:r>
          </a:p>
          <a:p>
            <a:pPr lvl="1"/>
            <a:r>
              <a:rPr lang="en-US"/>
              <a:t>Accessbility</a:t>
            </a:r>
          </a:p>
          <a:p>
            <a:pPr lvl="1"/>
            <a:r>
              <a:rPr lang="en-US"/>
              <a:t>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5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Motivation | Design Discipline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Concept: Several best practices from Design Discipline should be considered for Data Visualization</a:t>
            </a:r>
          </a:p>
          <a:p>
            <a:pPr lvl="1"/>
            <a:r>
              <a:rPr lang="en-US"/>
              <a:t>The Design Discipline has been active in research and practice for quite some time</a:t>
            </a:r>
          </a:p>
          <a:p>
            <a:pPr lvl="2"/>
            <a:r>
              <a:rPr lang="en-US"/>
              <a:t>Data visualization practioners and researchers can benefit from those who have “blazed trail”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6FAB-A8E6-E84F-B2AE-FB0CFC5D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Principle: 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F175-74E7-D942-B607-97D9BBC6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 follows function. For data viz, this means…</a:t>
            </a:r>
          </a:p>
          <a:p>
            <a:pPr lvl="1"/>
            <a:r>
              <a:rPr lang="en-US" dirty="0"/>
              <a:t>Highlight the important stuff</a:t>
            </a:r>
          </a:p>
          <a:p>
            <a:pPr lvl="1"/>
            <a:r>
              <a:rPr lang="en-US" dirty="0"/>
              <a:t>Eliminate distraction</a:t>
            </a:r>
          </a:p>
          <a:p>
            <a:pPr lvl="1"/>
            <a:r>
              <a:rPr lang="en-US" dirty="0"/>
              <a:t>Create clear hierarchy of information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5A60-2127-0A4B-BACC-FBCFA4D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Important Stuff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AEFB0-073B-9B4E-9B41-9D50B635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64" y="1860326"/>
            <a:ext cx="7012272" cy="40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Important Stuff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F4C4-8AD4-B645-A153-CB62A29A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862628"/>
            <a:ext cx="7004304" cy="40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4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3B68-90AE-ED48-92B2-349485D1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 (text)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1CDC-215B-5C4C-9E1F-E7807B8C94C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Bold</a:t>
            </a:r>
            <a:r>
              <a:rPr lang="en-US" dirty="0"/>
              <a:t>, </a:t>
            </a:r>
            <a:r>
              <a:rPr lang="en-US" i="1" dirty="0"/>
              <a:t>italics</a:t>
            </a:r>
            <a:r>
              <a:rPr lang="en-US" dirty="0"/>
              <a:t>, </a:t>
            </a:r>
            <a:r>
              <a:rPr lang="en-US" u="sng" dirty="0"/>
              <a:t>underlining</a:t>
            </a:r>
          </a:p>
          <a:p>
            <a:pPr lvl="1"/>
            <a:r>
              <a:rPr lang="en-US" dirty="0"/>
              <a:t>sparing use of italics and underlining</a:t>
            </a:r>
          </a:p>
          <a:p>
            <a:r>
              <a:rPr lang="en-US" dirty="0"/>
              <a:t>CASE and </a:t>
            </a:r>
            <a:r>
              <a:rPr lang="en-US" sz="2800" dirty="0">
                <a:latin typeface="American Typewriter" panose="02090604020004020304" pitchFamily="18" charset="77"/>
              </a:rPr>
              <a:t>typeface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all upper case can highlight text quickly.</a:t>
            </a:r>
          </a:p>
          <a:p>
            <a:pPr lvl="1"/>
            <a:r>
              <a:rPr lang="en-US" dirty="0"/>
              <a:t>Avoid using different fonts.</a:t>
            </a:r>
          </a:p>
          <a:p>
            <a:r>
              <a:rPr lang="en-US" dirty="0">
                <a:solidFill>
                  <a:srgbClr val="C00000"/>
                </a:solidFill>
              </a:rPr>
              <a:t>Color</a:t>
            </a:r>
          </a:p>
          <a:p>
            <a:pPr lvl="1"/>
            <a:r>
              <a:rPr lang="en-US" dirty="0"/>
              <a:t>Effective especially when also making text bold.</a:t>
            </a:r>
          </a:p>
          <a:p>
            <a:r>
              <a:rPr lang="en-US" dirty="0"/>
              <a:t>Inversing elements</a:t>
            </a:r>
          </a:p>
          <a:p>
            <a:pPr lvl="1"/>
            <a:r>
              <a:rPr lang="en-US" dirty="0"/>
              <a:t>Be careful you don’t make it look like a 90’s website</a:t>
            </a:r>
          </a:p>
          <a:p>
            <a:r>
              <a:rPr lang="en-US" sz="4200" dirty="0"/>
              <a:t>Size</a:t>
            </a:r>
            <a:endParaRPr lang="en-US" dirty="0"/>
          </a:p>
          <a:p>
            <a:pPr lvl="1"/>
            <a:r>
              <a:rPr lang="en-US" dirty="0"/>
              <a:t>Also useful to attract attention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9CA4-BAC2-484F-A010-E8E2F7BD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5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F92E-6006-7046-9DCF-83BF0A9A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Distraction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E34AD-5974-6943-9348-54F1617B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FCDCA-07E0-604F-80AE-B6E266FC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87" y="2809380"/>
            <a:ext cx="6140225" cy="2777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22519-B03C-0344-B68A-8AD0A65748B9}"/>
              </a:ext>
            </a:extLst>
          </p:cNvPr>
          <p:cNvSpPr txBox="1"/>
          <p:nvPr/>
        </p:nvSpPr>
        <p:spPr>
          <a:xfrm>
            <a:off x="1501887" y="1671002"/>
            <a:ext cx="6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detail isn’t needed, summarize:</a:t>
            </a:r>
          </a:p>
        </p:txBody>
      </p:sp>
    </p:spTree>
    <p:extLst>
      <p:ext uri="{BB962C8B-B14F-4D97-AF65-F5344CB8AC3E}">
        <p14:creationId xmlns:p14="http://schemas.microsoft.com/office/powerpoint/2010/main" val="92556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4D34-5C6F-8C45-AF1E-7D8DB284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 when detail not necessary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15003-9D85-494F-BB82-B021F5E6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B946A-D96B-7E49-A1D9-A580EECB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2299569"/>
            <a:ext cx="5854700" cy="36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40B6A-F871-F94B-86AD-BD473F1D8295}"/>
              </a:ext>
            </a:extLst>
          </p:cNvPr>
          <p:cNvSpPr txBox="1"/>
          <p:nvPr/>
        </p:nvSpPr>
        <p:spPr>
          <a:xfrm>
            <a:off x="1684422" y="1673937"/>
            <a:ext cx="581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final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665183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21069</TotalTime>
  <Words>630</Words>
  <Application>Microsoft Macintosh PowerPoint</Application>
  <PresentationFormat>On-screen Show (4:3)</PresentationFormat>
  <Paragraphs>126</Paragraphs>
  <Slides>17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American Typewriter</vt:lpstr>
      <vt:lpstr>Arial</vt:lpstr>
      <vt:lpstr>Calibri</vt:lpstr>
      <vt:lpstr>Office Theme</vt:lpstr>
      <vt:lpstr>Design Best Practices</vt:lpstr>
      <vt:lpstr>Agenda</vt:lpstr>
      <vt:lpstr>Motivation | Design Discipline Learnings</vt:lpstr>
      <vt:lpstr>Design Principle: Affordance</vt:lpstr>
      <vt:lpstr>Highlight Important Stuff</vt:lpstr>
      <vt:lpstr>Highlight Important Stuff</vt:lpstr>
      <vt:lpstr>Other considerations (text)</vt:lpstr>
      <vt:lpstr>Eliminate Distraction</vt:lpstr>
      <vt:lpstr>Summarize when detail not necessary</vt:lpstr>
      <vt:lpstr>Eliminate Distractions</vt:lpstr>
      <vt:lpstr>Eliminate distractions</vt:lpstr>
      <vt:lpstr>Create visual hierarchy</vt:lpstr>
      <vt:lpstr>Best practices from Design Discipline| Accessibility</vt:lpstr>
      <vt:lpstr>Best practices from Design Discipline| Aesthetics</vt:lpstr>
      <vt:lpstr>Best practices from Design Discipline| Aesthetics (cont’d)</vt:lpstr>
      <vt:lpstr>References</vt:lpstr>
      <vt:lpstr>Appendix</vt:lpstr>
    </vt:vector>
  </TitlesOfParts>
  <Company>self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Jeremy Morris</cp:lastModifiedBy>
  <cp:revision>353</cp:revision>
  <dcterms:created xsi:type="dcterms:W3CDTF">2010-09-20T17:57:11Z</dcterms:created>
  <dcterms:modified xsi:type="dcterms:W3CDTF">2019-04-17T23:41:16Z</dcterms:modified>
</cp:coreProperties>
</file>